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66" r:id="rId4"/>
    <p:sldId id="265" r:id="rId5"/>
    <p:sldId id="267" r:id="rId6"/>
    <p:sldId id="268" r:id="rId7"/>
    <p:sldId id="258" r:id="rId8"/>
    <p:sldId id="259" r:id="rId9"/>
    <p:sldId id="261" r:id="rId10"/>
    <p:sldId id="262" r:id="rId11"/>
    <p:sldId id="263" r:id="rId12"/>
    <p:sldId id="264" r:id="rId13"/>
    <p:sldId id="260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7" autoAdjust="0"/>
    <p:restoredTop sz="94660"/>
  </p:normalViewPr>
  <p:slideViewPr>
    <p:cSldViewPr snapToGrid="0">
      <p:cViewPr>
        <p:scale>
          <a:sx n="111" d="100"/>
          <a:sy n="111" d="100"/>
        </p:scale>
        <p:origin x="600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093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2089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964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6819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3301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8197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8417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181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67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544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128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738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671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368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223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047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4C07D-6A36-4E9E-9F8B-3EBA928F9351}" type="datetimeFigureOut">
              <a:rPr lang="el-GR" smtClean="0"/>
              <a:t>26/4/2026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17889E5-8668-4E1E-86B3-24CF716D81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229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maps.app.goo.gl/KFw5ehxd71TCwz5z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BDA9213-F1BA-6369-600F-2109DCB2F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81" y="2720826"/>
            <a:ext cx="1582437" cy="1595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339BF7-1E42-CA4E-C13D-A0D2A383F886}"/>
              </a:ext>
            </a:extLst>
          </p:cNvPr>
          <p:cNvSpPr txBox="1"/>
          <p:nvPr/>
        </p:nvSpPr>
        <p:spPr>
          <a:xfrm>
            <a:off x="1992804" y="551736"/>
            <a:ext cx="75096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EPAL SIDIROKASTROU 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YOUR GATEWAY TO EXPERIENTIAL LEARNING &amp; BROADENING HORIZONS </a:t>
            </a: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E8817-3537-3B02-EB3A-2F81A18748DF}"/>
              </a:ext>
            </a:extLst>
          </p:cNvPr>
          <p:cNvSpPr txBox="1"/>
          <p:nvPr/>
        </p:nvSpPr>
        <p:spPr>
          <a:xfrm>
            <a:off x="5225670" y="6013876"/>
            <a:ext cx="1043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2026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20D62AC-4976-76A1-14E0-18FD86E6D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87" y="2269475"/>
            <a:ext cx="5908895" cy="2551755"/>
          </a:xfrm>
          <a:prstGeom prst="round2DiagRect">
            <a:avLst>
              <a:gd name="adj1" fmla="val 16667"/>
              <a:gd name="adj2" fmla="val 273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86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CD73FD-FCFC-2672-B841-A826E8FDA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9A17B421-7359-6F2F-E85A-E6CFFE667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r="14780"/>
          <a:stretch>
            <a:fillRect/>
          </a:stretch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02679D4A-4F40-3EC2-52A6-D99314E5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Sector of Agriculture, Food and Environment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35D3DBE-5666-92AF-DCF6-7A9A40B48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5" r="-5" b="-5"/>
          <a:stretch>
            <a:fillRect/>
          </a:stretch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6CB27DD-D98C-4A82-9A5E-42282782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Isosceles Triangle 30">
            <a:extLst>
              <a:ext uri="{FF2B5EF4-FFF2-40B4-BE49-F238E27FC236}">
                <a16:creationId xmlns:a16="http://schemas.microsoft.com/office/drawing/2014/main" id="{A912E26A-2737-4A42-92C0-4ED8933C8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28162A-B986-57AD-15CE-EC44BE8BF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Agricultural Technician</a:t>
            </a:r>
          </a:p>
        </p:txBody>
      </p:sp>
    </p:spTree>
    <p:extLst>
      <p:ext uri="{BB962C8B-B14F-4D97-AF65-F5344CB8AC3E}">
        <p14:creationId xmlns:p14="http://schemas.microsoft.com/office/powerpoint/2010/main" val="3283369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D54BD7-21BA-AAE9-5D34-ED619D579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C440566A-17F7-3A01-C3B0-C794B7815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" b="-2"/>
          <a:stretch>
            <a:fillRect/>
          </a:stretch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A245269B-B256-DB6B-2D31-D0FAE8F6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Sector of Informatics / Computer Science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63AB9B5-5B79-7789-0FD6-6A0CBDCC9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r="23285"/>
          <a:stretch>
            <a:fillRect/>
          </a:stretch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62" name="Straight Connector 46">
            <a:extLst>
              <a:ext uri="{FF2B5EF4-FFF2-40B4-BE49-F238E27FC236}">
                <a16:creationId xmlns:a16="http://schemas.microsoft.com/office/drawing/2014/main" id="{36CB27DD-D98C-4A82-9A5E-42282782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Isosceles Triangle 30">
            <a:extLst>
              <a:ext uri="{FF2B5EF4-FFF2-40B4-BE49-F238E27FC236}">
                <a16:creationId xmlns:a16="http://schemas.microsoft.com/office/drawing/2014/main" id="{A912E26A-2737-4A42-92C0-4ED8933C8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5619D50-DAD0-AE2A-9424-28B076E57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IT Applications Technician</a:t>
            </a:r>
          </a:p>
        </p:txBody>
      </p:sp>
    </p:spTree>
    <p:extLst>
      <p:ext uri="{BB962C8B-B14F-4D97-AF65-F5344CB8AC3E}">
        <p14:creationId xmlns:p14="http://schemas.microsoft.com/office/powerpoint/2010/main" val="305318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E0DF3-D7A8-2BC0-AF88-3A3A0CA53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8122D2E3-EAC2-CFBC-15F1-95F8A1FDE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" b="-2"/>
          <a:stretch>
            <a:fillRect/>
          </a:stretch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A9E9805-C8BD-B754-9513-008CC156A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dirty="0"/>
              <a:t>Sector of Administration and Economy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01FDACA-3A34-5261-BC93-FACA26F88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r="23285"/>
          <a:stretch>
            <a:fillRect/>
          </a:stretch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A953C94-495E-C6C3-DFB5-00863F8C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Administrative and Financial Services Clerk</a:t>
            </a:r>
            <a:endParaRPr lang="el-GR" dirty="0"/>
          </a:p>
          <a:p>
            <a:r>
              <a:rPr lang="en-US" dirty="0"/>
              <a:t>Tourism &amp; Hospitality Services Assistant</a:t>
            </a:r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6F5481-7A8C-AB99-9341-1BE84576D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62C1B6-552D-ED8A-19B1-AA035E07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b="1" dirty="0"/>
              <a:t>School Activities in 2026</a:t>
            </a:r>
            <a:endParaRPr lang="el-GR" dirty="0"/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22D377A0-47EC-44FD-1919-8E9F81899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6" b="2"/>
          <a:stretch>
            <a:fillRect/>
          </a:stretch>
        </p:blipFill>
        <p:spPr>
          <a:xfrm rot="5400000">
            <a:off x="22367" y="2811759"/>
            <a:ext cx="3882362" cy="257499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37EEA7C-E334-776E-0423-CCAC0F7C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50268" b="-4"/>
          <a:stretch>
            <a:fillRect/>
          </a:stretch>
        </p:blipFill>
        <p:spPr>
          <a:xfrm rot="5400000">
            <a:off x="3874856" y="1764118"/>
            <a:ext cx="1825623" cy="2616049"/>
          </a:xfrm>
          <a:prstGeom prst="rect">
            <a:avLst/>
          </a:prstGeom>
        </p:spPr>
      </p:pic>
      <p:sp>
        <p:nvSpPr>
          <p:cNvPr id="24" name="Isosceles Triangle 8">
            <a:extLst>
              <a:ext uri="{FF2B5EF4-FFF2-40B4-BE49-F238E27FC236}">
                <a16:creationId xmlns:a16="http://schemas.microsoft.com/office/drawing/2014/main" id="{E6641776-030A-4061-B2C7-E63EA1B00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525AE71-C576-C612-5544-97BB3C012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3038"/>
          <a:stretch>
            <a:fillRect/>
          </a:stretch>
        </p:blipFill>
        <p:spPr>
          <a:xfrm>
            <a:off x="3478362" y="4215275"/>
            <a:ext cx="2616049" cy="1825623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75241E-BA06-5E73-A245-7E5181E7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880" y="2160589"/>
            <a:ext cx="2948121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 dirty="0"/>
              <a:t>Blood Donations</a:t>
            </a:r>
          </a:p>
          <a:p>
            <a:pPr>
              <a:lnSpc>
                <a:spcPct val="90000"/>
              </a:lnSpc>
            </a:pPr>
            <a:r>
              <a:rPr lang="en-US" sz="1300" dirty="0"/>
              <a:t>Recycling 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Plastic Bottle Caps 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Clothes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Batteries</a:t>
            </a:r>
          </a:p>
          <a:p>
            <a:pPr>
              <a:lnSpc>
                <a:spcPct val="90000"/>
              </a:lnSpc>
            </a:pPr>
            <a:r>
              <a:rPr lang="nl-NL" sz="1300" dirty="0"/>
              <a:t>Motorcycle Restoration</a:t>
            </a:r>
            <a:endParaRPr lang="en-US" sz="1300" dirty="0"/>
          </a:p>
          <a:p>
            <a:pPr>
              <a:lnSpc>
                <a:spcPct val="90000"/>
              </a:lnSpc>
            </a:pPr>
            <a:r>
              <a:rPr lang="en-US" sz="1300" dirty="0"/>
              <a:t>Robotic &amp; 3D Printing Club</a:t>
            </a:r>
          </a:p>
          <a:p>
            <a:pPr>
              <a:lnSpc>
                <a:spcPct val="90000"/>
              </a:lnSpc>
            </a:pPr>
            <a:r>
              <a:rPr lang="en-US" sz="1300" dirty="0"/>
              <a:t>Erasmus in Cyprus (Students)</a:t>
            </a:r>
          </a:p>
          <a:p>
            <a:pPr>
              <a:lnSpc>
                <a:spcPct val="90000"/>
              </a:lnSpc>
            </a:pPr>
            <a:r>
              <a:rPr lang="en-US" sz="1300" dirty="0"/>
              <a:t>Erasmus in Finland (Teachers)</a:t>
            </a:r>
          </a:p>
          <a:p>
            <a:pPr>
              <a:lnSpc>
                <a:spcPct val="90000"/>
              </a:lnSpc>
            </a:pPr>
            <a:r>
              <a:rPr lang="en-US" sz="1300" dirty="0"/>
              <a:t>Daily Visits in Museums/Cities</a:t>
            </a:r>
          </a:p>
          <a:p>
            <a:pPr>
              <a:lnSpc>
                <a:spcPct val="90000"/>
              </a:lnSpc>
            </a:pPr>
            <a:r>
              <a:rPr lang="en-US" sz="1300" dirty="0"/>
              <a:t>Daily Visits in Companies related to our subjects</a:t>
            </a:r>
          </a:p>
          <a:p>
            <a:pPr>
              <a:lnSpc>
                <a:spcPct val="90000"/>
              </a:lnSpc>
            </a:pPr>
            <a:r>
              <a:rPr lang="en-US" sz="1300" dirty="0"/>
              <a:t>Seminars about Careers</a:t>
            </a:r>
          </a:p>
          <a:p>
            <a:pPr marL="0" indent="0">
              <a:lnSpc>
                <a:spcPct val="90000"/>
              </a:lnSpc>
              <a:buNone/>
            </a:pPr>
            <a:endParaRPr lang="el-GR" sz="1300" dirty="0"/>
          </a:p>
        </p:txBody>
      </p:sp>
    </p:spTree>
    <p:extLst>
      <p:ext uri="{BB962C8B-B14F-4D97-AF65-F5344CB8AC3E}">
        <p14:creationId xmlns:p14="http://schemas.microsoft.com/office/powerpoint/2010/main" val="1903513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E72BC-DAAD-1E46-60FE-DFF8EA167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  <a:endParaRPr lang="el-GR" dirty="0"/>
          </a:p>
        </p:txBody>
      </p:sp>
      <p:sp>
        <p:nvSpPr>
          <p:cNvPr id="5" name="Θέση περιεχομένου 2">
            <a:extLst>
              <a:ext uri="{FF2B5EF4-FFF2-40B4-BE49-F238E27FC236}">
                <a16:creationId xmlns:a16="http://schemas.microsoft.com/office/drawing/2014/main" id="{4567807A-6FE7-1F3C-EE41-C9592B0510F1}"/>
              </a:ext>
            </a:extLst>
          </p:cNvPr>
          <p:cNvSpPr txBox="1">
            <a:spLocks/>
          </p:cNvSpPr>
          <p:nvPr/>
        </p:nvSpPr>
        <p:spPr>
          <a:xfrm>
            <a:off x="1121361" y="1930400"/>
            <a:ext cx="461254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Internationalization:</a:t>
            </a:r>
            <a:r>
              <a:rPr lang="en-US" sz="1400" dirty="0"/>
              <a:t> Developing strong Erasmus+ networks.</a:t>
            </a:r>
          </a:p>
          <a:p>
            <a:r>
              <a:rPr lang="en-US" sz="1400" b="1" dirty="0"/>
              <a:t>Growth:</a:t>
            </a:r>
            <a:r>
              <a:rPr lang="en-US" sz="1400" dirty="0"/>
              <a:t> Attracting more students to our vibrant community.</a:t>
            </a:r>
          </a:p>
          <a:p>
            <a:r>
              <a:rPr lang="en-US" sz="1400" b="1" dirty="0"/>
              <a:t>Innovation:</a:t>
            </a:r>
            <a:r>
              <a:rPr lang="en-US" sz="1400" dirty="0"/>
              <a:t> Adding modern specializations and fields of study.</a:t>
            </a:r>
          </a:p>
          <a:p>
            <a:r>
              <a:rPr lang="en-US" sz="1400" b="1" dirty="0"/>
              <a:t>Excellence:</a:t>
            </a:r>
            <a:r>
              <a:rPr lang="en-US" sz="1400" dirty="0"/>
              <a:t> Committing to the highest standards of education.</a:t>
            </a:r>
          </a:p>
          <a:p>
            <a:r>
              <a:rPr lang="en-US" sz="1400" b="1" dirty="0"/>
              <a:t>Networking:</a:t>
            </a:r>
            <a:r>
              <a:rPr lang="en-US" sz="1400" dirty="0"/>
              <a:t> Building bridges with private enterprises and the market.</a:t>
            </a:r>
          </a:p>
          <a:p>
            <a:pPr>
              <a:lnSpc>
                <a:spcPct val="90000"/>
              </a:lnSpc>
            </a:pPr>
            <a:endParaRPr lang="el-GR" sz="1300" dirty="0"/>
          </a:p>
        </p:txBody>
      </p:sp>
      <p:pic>
        <p:nvPicPr>
          <p:cNvPr id="7" name="Εικόνα 6" descr="The European Union flag - Consilium">
            <a:extLst>
              <a:ext uri="{FF2B5EF4-FFF2-40B4-BE49-F238E27FC236}">
                <a16:creationId xmlns:a16="http://schemas.microsoft.com/office/drawing/2014/main" id="{EED405E4-3352-9017-2173-E9835FEFD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252" y="1930400"/>
            <a:ext cx="2960732" cy="166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29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945AF-DD32-EA97-98F2-3FA3B9D62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25E807-C700-36A1-1B7D-2A8448F84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36EE35A-5B71-4C4D-0886-90B0051BA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17" y="2587486"/>
            <a:ext cx="2320694" cy="2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3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5FB3C9-65D1-D10A-5563-75865AC72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B481BA-74B9-98F4-6531-D2D3859FA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25" y="2233016"/>
            <a:ext cx="5634275" cy="2204513"/>
          </a:xfrm>
        </p:spPr>
        <p:txBody>
          <a:bodyPr>
            <a:normAutofit/>
          </a:bodyPr>
          <a:lstStyle/>
          <a:p>
            <a:r>
              <a:rPr lang="en-US" dirty="0" err="1"/>
              <a:t>Sidirokastro</a:t>
            </a:r>
            <a:r>
              <a:rPr lang="en-US" dirty="0"/>
              <a:t> Serron, Central Macedonia, Greece</a:t>
            </a:r>
          </a:p>
          <a:p>
            <a:r>
              <a:rPr lang="en-US" dirty="0"/>
              <a:t>20 min to Serres City</a:t>
            </a:r>
          </a:p>
          <a:p>
            <a:r>
              <a:rPr lang="en-US" dirty="0"/>
              <a:t>20 min to the Bulgaria Borders</a:t>
            </a:r>
          </a:p>
          <a:p>
            <a:r>
              <a:rPr lang="en-US" dirty="0"/>
              <a:t>1h 20min to Thessaloniki</a:t>
            </a:r>
          </a:p>
          <a:p>
            <a:r>
              <a:rPr lang="el-GR" dirty="0">
                <a:hlinkClick r:id="rId2"/>
              </a:rPr>
              <a:t>https://maps.app.goo.gl/KFw5ehxd71TCwz5z7</a:t>
            </a:r>
            <a:endParaRPr lang="el-GR" dirty="0"/>
          </a:p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C8A6B4C-A26C-6AB8-57F4-C24771887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14" y="769637"/>
            <a:ext cx="5077652" cy="4981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67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EE04A-B541-49C3-E9D5-47ADF1C0B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895D08-F5D9-D8BC-83EA-33590916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0" y="609600"/>
            <a:ext cx="4345146" cy="1320800"/>
          </a:xfrm>
        </p:spPr>
        <p:txBody>
          <a:bodyPr anchor="ctr">
            <a:normAutofit/>
          </a:bodyPr>
          <a:lstStyle/>
          <a:p>
            <a:r>
              <a:rPr lang="en-US" dirty="0" err="1"/>
              <a:t>Sidirokastro</a:t>
            </a:r>
            <a:endParaRPr lang="el-GR" dirty="0"/>
          </a:p>
        </p:txBody>
      </p:sp>
      <p:pic>
        <p:nvPicPr>
          <p:cNvPr id="4" name="Εικόνα 3" descr="https://www.serrespost.gr/wp-content/uploads/2025/12/sidirokastro-isari-lofos-jpg.webp">
            <a:extLst>
              <a:ext uri="{FF2B5EF4-FFF2-40B4-BE49-F238E27FC236}">
                <a16:creationId xmlns:a16="http://schemas.microsoft.com/office/drawing/2014/main" id="{C87C2AF8-F733-D108-D86F-2F882BFA6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55" y="3486709"/>
            <a:ext cx="4847679" cy="3144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Εικόνα 5" descr="https://www.spiroulina.gr/wp-content/uploads/2020/01/cascade-sidirokastro-1.jpg">
            <a:extLst>
              <a:ext uri="{FF2B5EF4-FFF2-40B4-BE49-F238E27FC236}">
                <a16:creationId xmlns:a16="http://schemas.microsoft.com/office/drawing/2014/main" id="{8B0BDF7D-27EA-BCB8-2C0F-280860E8E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444" y="3731559"/>
            <a:ext cx="3798795" cy="2849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Εικόνα 6" descr="Λουτρά Σιδηροκάστρου: Με σταθερή θερμοκρασία νερού 40- 42 βαθμούς κελσίου –  InfoNews24">
            <a:extLst>
              <a:ext uri="{FF2B5EF4-FFF2-40B4-BE49-F238E27FC236}">
                <a16:creationId xmlns:a16="http://schemas.microsoft.com/office/drawing/2014/main" id="{2B507523-1596-A535-D0AE-B255E59A0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092" y="230280"/>
            <a:ext cx="66675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35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EEEFB2-3B4E-BAB4-D843-DB0324497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EAF1DC-A607-6E5D-FDF4-49430D32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0" y="609600"/>
            <a:ext cx="4345146" cy="1320800"/>
          </a:xfrm>
        </p:spPr>
        <p:txBody>
          <a:bodyPr anchor="ctr">
            <a:normAutofit/>
          </a:bodyPr>
          <a:lstStyle/>
          <a:p>
            <a:r>
              <a:rPr lang="en-US" dirty="0" err="1"/>
              <a:t>Kerkini</a:t>
            </a:r>
            <a:r>
              <a:rPr lang="en-US" dirty="0"/>
              <a:t> Lake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084174C-1E2B-94B9-A7E2-0F7E0E34D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62" y="4013947"/>
            <a:ext cx="3726902" cy="2487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6AB1973-9703-F79A-1796-D3A659683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63" y="2411232"/>
            <a:ext cx="6229554" cy="4158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CCC8D34-4BAD-04F2-07AD-B3795B820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859" y="215900"/>
            <a:ext cx="5137078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608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287CC-9B06-EFBD-F551-C84705134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403CD7-EFC1-AFDD-A95E-E633884D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0" y="609600"/>
            <a:ext cx="4345146" cy="1320800"/>
          </a:xfrm>
        </p:spPr>
        <p:txBody>
          <a:bodyPr anchor="ctr">
            <a:normAutofit/>
          </a:bodyPr>
          <a:lstStyle/>
          <a:p>
            <a:r>
              <a:rPr lang="en-US" dirty="0" err="1"/>
              <a:t>Roupel</a:t>
            </a:r>
            <a:r>
              <a:rPr lang="en-US" dirty="0"/>
              <a:t> Bunker</a:t>
            </a:r>
            <a:endParaRPr lang="el-GR" dirty="0"/>
          </a:p>
        </p:txBody>
      </p:sp>
      <p:pic>
        <p:nvPicPr>
          <p:cNvPr id="3" name="Εικόνα 2" descr="Μνημείο πεσόντων και κατεστραμένο κανόνι του οχυρού">
            <a:extLst>
              <a:ext uri="{FF2B5EF4-FFF2-40B4-BE49-F238E27FC236}">
                <a16:creationId xmlns:a16="http://schemas.microsoft.com/office/drawing/2014/main" id="{4354393C-13B6-67F6-1B5C-1F73B9C06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835" y="198344"/>
            <a:ext cx="7073153" cy="5304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Εικόνα 3" descr="Οχυρό Ρούπελ">
            <a:extLst>
              <a:ext uri="{FF2B5EF4-FFF2-40B4-BE49-F238E27FC236}">
                <a16:creationId xmlns:a16="http://schemas.microsoft.com/office/drawing/2014/main" id="{AF127901-CC4A-FE5B-6D19-4411389B2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09" y="3284538"/>
            <a:ext cx="4381500" cy="3286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6345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834480-20B8-0217-7173-DD4FCE26A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School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658601C-2651-AD0E-97C8-0AB6EDF0C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Established in 1998</a:t>
            </a:r>
          </a:p>
          <a:p>
            <a:r>
              <a:rPr lang="en-US" dirty="0"/>
              <a:t>About 200 Students</a:t>
            </a:r>
          </a:p>
          <a:p>
            <a:r>
              <a:rPr lang="en-US" dirty="0"/>
              <a:t>5 Fields of Study</a:t>
            </a:r>
          </a:p>
          <a:p>
            <a:r>
              <a:rPr lang="en-US" dirty="0"/>
              <a:t>Areas of School</a:t>
            </a:r>
          </a:p>
          <a:p>
            <a:pPr lvl="1"/>
            <a:r>
              <a:rPr lang="en-US" dirty="0"/>
              <a:t>Soccer, Basketball &amp; Tennis Fields</a:t>
            </a:r>
          </a:p>
          <a:p>
            <a:pPr lvl="1"/>
            <a:r>
              <a:rPr lang="en-US" dirty="0"/>
              <a:t>Fitness Area</a:t>
            </a:r>
          </a:p>
          <a:p>
            <a:pPr lvl="1"/>
            <a:r>
              <a:rPr lang="en-US" dirty="0"/>
              <a:t>Amphitheater</a:t>
            </a:r>
          </a:p>
          <a:p>
            <a:pPr lvl="1"/>
            <a:r>
              <a:rPr lang="en-US" dirty="0"/>
              <a:t>Classes &amp; Laboratories </a:t>
            </a:r>
          </a:p>
          <a:p>
            <a:pPr lvl="1"/>
            <a:r>
              <a:rPr lang="en-US" dirty="0"/>
              <a:t>Canteen </a:t>
            </a:r>
          </a:p>
          <a:p>
            <a:pPr lvl="1"/>
            <a:r>
              <a:rPr lang="en-US" dirty="0"/>
              <a:t>Playrooms</a:t>
            </a:r>
          </a:p>
          <a:p>
            <a:pPr lvl="1"/>
            <a:r>
              <a:rPr lang="en-US" dirty="0"/>
              <a:t>Parking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pic>
        <p:nvPicPr>
          <p:cNvPr id="4" name="Εικόνα 3" descr="Φωτογραφία">
            <a:extLst>
              <a:ext uri="{FF2B5EF4-FFF2-40B4-BE49-F238E27FC236}">
                <a16:creationId xmlns:a16="http://schemas.microsoft.com/office/drawing/2014/main" id="{D7C293FE-0415-41BA-35EC-BC7121943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779" y="1930400"/>
            <a:ext cx="5671389" cy="3190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044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AD84AB-102F-C9EB-9C69-67A68697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CE3B32-5D86-F748-5A79-EA62C769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b="1" dirty="0"/>
              <a:t>Sectors</a:t>
            </a:r>
            <a:endParaRPr lang="el-GR" dirty="0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B46B2D0F-36BE-4E35-18E1-75DBB8DD3D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5" r="-5" b="3080"/>
          <a:stretch>
            <a:fillRect/>
          </a:stretch>
        </p:blipFill>
        <p:spPr>
          <a:xfrm>
            <a:off x="593649" y="10"/>
            <a:ext cx="3433363" cy="1714490"/>
          </a:xfrm>
          <a:custGeom>
            <a:avLst/>
            <a:gdLst/>
            <a:ahLst/>
            <a:cxnLst/>
            <a:rect l="l" t="t" r="r" b="b"/>
            <a:pathLst>
              <a:path w="3433363" h="1714500">
                <a:moveTo>
                  <a:pt x="254958" y="0"/>
                </a:moveTo>
                <a:lnTo>
                  <a:pt x="3433363" y="0"/>
                </a:lnTo>
                <a:lnTo>
                  <a:pt x="3386734" y="312174"/>
                </a:lnTo>
                <a:lnTo>
                  <a:pt x="3386620" y="312174"/>
                </a:lnTo>
                <a:lnTo>
                  <a:pt x="3177155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EEBFFFB-A4DB-C1E7-3D1F-2A3CF4751B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1" r="-3" b="12578"/>
          <a:stretch>
            <a:fillRect/>
          </a:stretch>
        </p:blipFill>
        <p:spPr>
          <a:xfrm>
            <a:off x="338691" y="1714500"/>
            <a:ext cx="3432113" cy="1714500"/>
          </a:xfrm>
          <a:custGeom>
            <a:avLst/>
            <a:gdLst/>
            <a:ahLst/>
            <a:cxnLst/>
            <a:rect l="l" t="t" r="r" b="b"/>
            <a:pathLst>
              <a:path w="3432113" h="1714500">
                <a:moveTo>
                  <a:pt x="254958" y="0"/>
                </a:moveTo>
                <a:lnTo>
                  <a:pt x="3432113" y="0"/>
                </a:lnTo>
                <a:lnTo>
                  <a:pt x="3176018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96D71D3-B032-40CC-AEF6-DBA8690507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5" r="-5" b="22929"/>
          <a:stretch>
            <a:fillRect/>
          </a:stretch>
        </p:blipFill>
        <p:spPr>
          <a:xfrm>
            <a:off x="83733" y="3429000"/>
            <a:ext cx="3430976" cy="1714500"/>
          </a:xfrm>
          <a:custGeom>
            <a:avLst/>
            <a:gdLst/>
            <a:ahLst/>
            <a:cxnLst/>
            <a:rect l="l" t="t" r="r" b="b"/>
            <a:pathLst>
              <a:path w="3430976" h="1714500">
                <a:moveTo>
                  <a:pt x="254958" y="0"/>
                </a:moveTo>
                <a:lnTo>
                  <a:pt x="3430976" y="0"/>
                </a:lnTo>
                <a:lnTo>
                  <a:pt x="3174882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CEBA9CE-3357-E18D-9838-9A0388A94F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9" r="1" b="20935"/>
          <a:stretch>
            <a:fillRect/>
          </a:stretch>
        </p:blipFill>
        <p:spPr>
          <a:xfrm>
            <a:off x="-10633" y="5127992"/>
            <a:ext cx="3271564" cy="1730008"/>
          </a:xfrm>
          <a:custGeom>
            <a:avLst/>
            <a:gdLst/>
            <a:ahLst/>
            <a:cxnLst/>
            <a:rect l="l" t="t" r="r" b="b"/>
            <a:pathLst>
              <a:path w="3271564" h="1730008">
                <a:moveTo>
                  <a:pt x="96673" y="0"/>
                </a:moveTo>
                <a:lnTo>
                  <a:pt x="3271564" y="0"/>
                </a:lnTo>
                <a:lnTo>
                  <a:pt x="3013153" y="1730008"/>
                </a:lnTo>
                <a:lnTo>
                  <a:pt x="0" y="1730008"/>
                </a:lnTo>
                <a:lnTo>
                  <a:pt x="0" y="650088"/>
                </a:lnTo>
                <a:close/>
              </a:path>
            </a:pathLst>
          </a:custGeom>
        </p:spPr>
      </p:pic>
      <p:sp>
        <p:nvSpPr>
          <p:cNvPr id="44" name="Isosceles Triangle 30">
            <a:extLst>
              <a:ext uri="{FF2B5EF4-FFF2-40B4-BE49-F238E27FC236}">
                <a16:creationId xmlns:a16="http://schemas.microsoft.com/office/drawing/2014/main" id="{9151A0F5-13D3-4554-835F-A7034869A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AD810A1-5C23-43DA-9095-AAFC01CE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8712" y="1714500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F4D3F3-0806-458E-B9E1-EC428A80B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7088" y="3421959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0E7A95E-82DA-479D-B765-A001BC3BB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950" y="5127992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Isosceles Triangle 30">
            <a:extLst>
              <a:ext uri="{FF2B5EF4-FFF2-40B4-BE49-F238E27FC236}">
                <a16:creationId xmlns:a16="http://schemas.microsoft.com/office/drawing/2014/main" id="{CDC9448A-4D53-4CF7-B513-1A1C0B53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306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05A33F3-1DD4-CFBC-0E5A-F23646E4A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Sector of Mechanical Engineering</a:t>
            </a:r>
          </a:p>
          <a:p>
            <a:r>
              <a:rPr lang="en-US" dirty="0"/>
              <a:t>Sector of Electrical Engineering</a:t>
            </a:r>
          </a:p>
          <a:p>
            <a:r>
              <a:rPr lang="en-US" dirty="0"/>
              <a:t>Sector of Agriculture, Food and Environment</a:t>
            </a:r>
          </a:p>
          <a:p>
            <a:r>
              <a:rPr lang="en-US" dirty="0"/>
              <a:t>Sector of Informatics / Computer Science</a:t>
            </a:r>
          </a:p>
          <a:p>
            <a:r>
              <a:rPr lang="en-US" dirty="0"/>
              <a:t>Sector of Administration and Economy</a:t>
            </a:r>
          </a:p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61831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27868-FE2D-358D-2AB8-248BDFFF1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49FD6B-82B0-C244-6C8B-56CEDEDA3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Sector of Mechanical Engineering</a:t>
            </a:r>
            <a:br>
              <a:rPr lang="en-US" sz="2800"/>
            </a:br>
            <a:endParaRPr lang="el-GR" sz="28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2F9E0C4-3EB6-C454-98E3-A94BDB09C6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5" b="1"/>
          <a:stretch>
            <a:fillRect/>
          </a:stretch>
        </p:blipFill>
        <p:spPr>
          <a:xfrm>
            <a:off x="593649" y="10"/>
            <a:ext cx="3433363" cy="1714490"/>
          </a:xfrm>
          <a:custGeom>
            <a:avLst/>
            <a:gdLst/>
            <a:ahLst/>
            <a:cxnLst/>
            <a:rect l="l" t="t" r="r" b="b"/>
            <a:pathLst>
              <a:path w="3433363" h="1714500">
                <a:moveTo>
                  <a:pt x="254958" y="0"/>
                </a:moveTo>
                <a:lnTo>
                  <a:pt x="3433363" y="0"/>
                </a:lnTo>
                <a:lnTo>
                  <a:pt x="3386734" y="312174"/>
                </a:lnTo>
                <a:lnTo>
                  <a:pt x="3386620" y="312174"/>
                </a:lnTo>
                <a:lnTo>
                  <a:pt x="3177155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825CD625-6791-9C1A-89D7-86A646635B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8"/>
          <a:stretch>
            <a:fillRect/>
          </a:stretch>
        </p:blipFill>
        <p:spPr>
          <a:xfrm>
            <a:off x="338691" y="1714500"/>
            <a:ext cx="3432113" cy="1714500"/>
          </a:xfrm>
          <a:custGeom>
            <a:avLst/>
            <a:gdLst/>
            <a:ahLst/>
            <a:cxnLst/>
            <a:rect l="l" t="t" r="r" b="b"/>
            <a:pathLst>
              <a:path w="3432113" h="1714500">
                <a:moveTo>
                  <a:pt x="254958" y="0"/>
                </a:moveTo>
                <a:lnTo>
                  <a:pt x="3432113" y="0"/>
                </a:lnTo>
                <a:lnTo>
                  <a:pt x="3176018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B362CE0-C167-2CBE-57AB-D9B9ECEB8F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8"/>
          <a:stretch>
            <a:fillRect/>
          </a:stretch>
        </p:blipFill>
        <p:spPr>
          <a:xfrm>
            <a:off x="83733" y="3429000"/>
            <a:ext cx="3430976" cy="1714500"/>
          </a:xfrm>
          <a:custGeom>
            <a:avLst/>
            <a:gdLst/>
            <a:ahLst/>
            <a:cxnLst/>
            <a:rect l="l" t="t" r="r" b="b"/>
            <a:pathLst>
              <a:path w="3430976" h="1714500">
                <a:moveTo>
                  <a:pt x="254958" y="0"/>
                </a:moveTo>
                <a:lnTo>
                  <a:pt x="3430976" y="0"/>
                </a:lnTo>
                <a:lnTo>
                  <a:pt x="3174882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EAA8D74D-D2C8-A9A3-9C27-11B83A6B5F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r="6495" b="-2"/>
          <a:stretch>
            <a:fillRect/>
          </a:stretch>
        </p:blipFill>
        <p:spPr>
          <a:xfrm>
            <a:off x="-10633" y="5127992"/>
            <a:ext cx="3271564" cy="1730008"/>
          </a:xfrm>
          <a:custGeom>
            <a:avLst/>
            <a:gdLst/>
            <a:ahLst/>
            <a:cxnLst/>
            <a:rect l="l" t="t" r="r" b="b"/>
            <a:pathLst>
              <a:path w="3271564" h="1730008">
                <a:moveTo>
                  <a:pt x="96673" y="0"/>
                </a:moveTo>
                <a:lnTo>
                  <a:pt x="3271564" y="0"/>
                </a:lnTo>
                <a:lnTo>
                  <a:pt x="3013153" y="1730008"/>
                </a:lnTo>
                <a:lnTo>
                  <a:pt x="0" y="1730008"/>
                </a:lnTo>
                <a:lnTo>
                  <a:pt x="0" y="650088"/>
                </a:lnTo>
                <a:close/>
              </a:path>
            </a:pathLst>
          </a:custGeom>
        </p:spPr>
      </p:pic>
      <p:sp>
        <p:nvSpPr>
          <p:cNvPr id="59" name="Isosceles Triangle 30">
            <a:extLst>
              <a:ext uri="{FF2B5EF4-FFF2-40B4-BE49-F238E27FC236}">
                <a16:creationId xmlns:a16="http://schemas.microsoft.com/office/drawing/2014/main" id="{9151A0F5-13D3-4554-835F-A7034869A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60" name="Straight Connector 51">
            <a:extLst>
              <a:ext uri="{FF2B5EF4-FFF2-40B4-BE49-F238E27FC236}">
                <a16:creationId xmlns:a16="http://schemas.microsoft.com/office/drawing/2014/main" id="{7AD810A1-5C23-43DA-9095-AAFC01CE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8712" y="1714500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53">
            <a:extLst>
              <a:ext uri="{FF2B5EF4-FFF2-40B4-BE49-F238E27FC236}">
                <a16:creationId xmlns:a16="http://schemas.microsoft.com/office/drawing/2014/main" id="{12F4D3F3-0806-458E-B9E1-EC428A80B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7088" y="3421959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5">
            <a:extLst>
              <a:ext uri="{FF2B5EF4-FFF2-40B4-BE49-F238E27FC236}">
                <a16:creationId xmlns:a16="http://schemas.microsoft.com/office/drawing/2014/main" id="{50E7A95E-82DA-479D-B765-A001BC3BB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950" y="5127992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Isosceles Triangle 30">
            <a:extLst>
              <a:ext uri="{FF2B5EF4-FFF2-40B4-BE49-F238E27FC236}">
                <a16:creationId xmlns:a16="http://schemas.microsoft.com/office/drawing/2014/main" id="{CDC9448A-4D53-4CF7-B513-1A1C0B53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306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5F9043-F44D-1A21-CCDB-EF42DA4F9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Vehicle Technician</a:t>
            </a:r>
            <a:endParaRPr lang="el-GR" dirty="0"/>
          </a:p>
          <a:p>
            <a:r>
              <a:rPr lang="en-US" dirty="0"/>
              <a:t>Mechanical Manufacturing and Installations Technician</a:t>
            </a:r>
            <a:endParaRPr lang="el-GR" dirty="0"/>
          </a:p>
          <a:p>
            <a:r>
              <a:rPr lang="en-US" dirty="0"/>
              <a:t>Refrigeration and Air Conditioning Technician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63044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747249-EA06-D288-255E-62640D280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AD5A51-22BB-E512-0A63-9C3215F6D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/>
              <a:t>Sector of Electrical Engineering</a:t>
            </a:r>
            <a:endParaRPr lang="el-GR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61F5061-15AF-19DC-D186-D9C88E92A4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5" b="1"/>
          <a:stretch>
            <a:fillRect/>
          </a:stretch>
        </p:blipFill>
        <p:spPr>
          <a:xfrm>
            <a:off x="593649" y="10"/>
            <a:ext cx="3433363" cy="1714490"/>
          </a:xfrm>
          <a:custGeom>
            <a:avLst/>
            <a:gdLst/>
            <a:ahLst/>
            <a:cxnLst/>
            <a:rect l="l" t="t" r="r" b="b"/>
            <a:pathLst>
              <a:path w="3433363" h="1714500">
                <a:moveTo>
                  <a:pt x="254958" y="0"/>
                </a:moveTo>
                <a:lnTo>
                  <a:pt x="3433363" y="0"/>
                </a:lnTo>
                <a:lnTo>
                  <a:pt x="3386734" y="312174"/>
                </a:lnTo>
                <a:lnTo>
                  <a:pt x="3386620" y="312174"/>
                </a:lnTo>
                <a:lnTo>
                  <a:pt x="3177155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785FCB3-522B-3C87-F48F-FE9FCA7C9F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r="4690"/>
          <a:stretch>
            <a:fillRect/>
          </a:stretch>
        </p:blipFill>
        <p:spPr>
          <a:xfrm>
            <a:off x="338691" y="1714500"/>
            <a:ext cx="3432113" cy="1714500"/>
          </a:xfrm>
          <a:custGeom>
            <a:avLst/>
            <a:gdLst/>
            <a:ahLst/>
            <a:cxnLst/>
            <a:rect l="l" t="t" r="r" b="b"/>
            <a:pathLst>
              <a:path w="3432113" h="1714500">
                <a:moveTo>
                  <a:pt x="254958" y="0"/>
                </a:moveTo>
                <a:lnTo>
                  <a:pt x="3432113" y="0"/>
                </a:lnTo>
                <a:lnTo>
                  <a:pt x="3176018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5640A97-FD07-4B08-E257-FD8772D534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/>
          <a:stretch>
            <a:fillRect/>
          </a:stretch>
        </p:blipFill>
        <p:spPr>
          <a:xfrm>
            <a:off x="83733" y="3429000"/>
            <a:ext cx="3430976" cy="1714500"/>
          </a:xfrm>
          <a:custGeom>
            <a:avLst/>
            <a:gdLst/>
            <a:ahLst/>
            <a:cxnLst/>
            <a:rect l="l" t="t" r="r" b="b"/>
            <a:pathLst>
              <a:path w="3430976" h="1714500">
                <a:moveTo>
                  <a:pt x="254958" y="0"/>
                </a:moveTo>
                <a:lnTo>
                  <a:pt x="3430976" y="0"/>
                </a:lnTo>
                <a:lnTo>
                  <a:pt x="3174882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11091E47-48FB-B057-2F91-FFE52F2B57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1" b="-2"/>
          <a:stretch>
            <a:fillRect/>
          </a:stretch>
        </p:blipFill>
        <p:spPr>
          <a:xfrm>
            <a:off x="-10633" y="5127992"/>
            <a:ext cx="3271564" cy="1730008"/>
          </a:xfrm>
          <a:custGeom>
            <a:avLst/>
            <a:gdLst/>
            <a:ahLst/>
            <a:cxnLst/>
            <a:rect l="l" t="t" r="r" b="b"/>
            <a:pathLst>
              <a:path w="3271564" h="1730008">
                <a:moveTo>
                  <a:pt x="96673" y="0"/>
                </a:moveTo>
                <a:lnTo>
                  <a:pt x="3271564" y="0"/>
                </a:lnTo>
                <a:lnTo>
                  <a:pt x="3013153" y="1730008"/>
                </a:lnTo>
                <a:lnTo>
                  <a:pt x="0" y="1730008"/>
                </a:lnTo>
                <a:lnTo>
                  <a:pt x="0" y="650088"/>
                </a:lnTo>
                <a:close/>
              </a:path>
            </a:pathLst>
          </a:custGeom>
        </p:spPr>
      </p:pic>
      <p:sp>
        <p:nvSpPr>
          <p:cNvPr id="33" name="Isosceles Triangle 30">
            <a:extLst>
              <a:ext uri="{FF2B5EF4-FFF2-40B4-BE49-F238E27FC236}">
                <a16:creationId xmlns:a16="http://schemas.microsoft.com/office/drawing/2014/main" id="{9151A0F5-13D3-4554-835F-A7034869A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D810A1-5C23-43DA-9095-AAFC01CE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8712" y="1714500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F4D3F3-0806-458E-B9E1-EC428A80B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7088" y="3421959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E7A95E-82DA-479D-B765-A001BC3BB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950" y="5127992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30">
            <a:extLst>
              <a:ext uri="{FF2B5EF4-FFF2-40B4-BE49-F238E27FC236}">
                <a16:creationId xmlns:a16="http://schemas.microsoft.com/office/drawing/2014/main" id="{CDC9448A-4D53-4CF7-B513-1A1C0B53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306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93FC4B-81CA-6CA2-CD13-72F7D6595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r>
              <a:rPr lang="en-US" dirty="0"/>
              <a:t>Technician of Electrical Systems, Installations and Networks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84869987"/>
      </p:ext>
    </p:extLst>
  </p:cSld>
  <p:clrMapOvr>
    <a:masterClrMapping/>
  </p:clrMapOvr>
</p:sld>
</file>

<file path=ppt/theme/theme1.xml><?xml version="1.0" encoding="utf-8"?>
<a:theme xmlns:a="http://schemas.openxmlformats.org/drawingml/2006/main" name="Όψη">
  <a:themeElements>
    <a:clrScheme name="Όψη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Όψη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Ό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</TotalTime>
  <Words>270</Words>
  <Application>Microsoft Office PowerPoint</Application>
  <PresentationFormat>Ευρεία οθόνη</PresentationFormat>
  <Paragraphs>68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Όψη</vt:lpstr>
      <vt:lpstr>Παρουσίαση του PowerPoint</vt:lpstr>
      <vt:lpstr>Location</vt:lpstr>
      <vt:lpstr>Sidirokastro</vt:lpstr>
      <vt:lpstr>Kerkini Lake</vt:lpstr>
      <vt:lpstr>Roupel Bunker</vt:lpstr>
      <vt:lpstr>Our School</vt:lpstr>
      <vt:lpstr>Sectors</vt:lpstr>
      <vt:lpstr>Sector of Mechanical Engineering </vt:lpstr>
      <vt:lpstr>Sector of Electrical Engineering</vt:lpstr>
      <vt:lpstr>Sector of Agriculture, Food and Environment</vt:lpstr>
      <vt:lpstr>Sector of Informatics / Computer Science</vt:lpstr>
      <vt:lpstr>Sector of Administration and Economy</vt:lpstr>
      <vt:lpstr>School Activities in 2026</vt:lpstr>
      <vt:lpstr>Goals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Vasilis Triantafyllou</dc:creator>
  <cp:lastModifiedBy>Vasilis Triantafyllou</cp:lastModifiedBy>
  <cp:revision>2</cp:revision>
  <dcterms:created xsi:type="dcterms:W3CDTF">2026-04-23T13:52:32Z</dcterms:created>
  <dcterms:modified xsi:type="dcterms:W3CDTF">2026-04-26T18:09:06Z</dcterms:modified>
</cp:coreProperties>
</file>